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3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5" r:id="rId14"/>
    <p:sldId id="272" r:id="rId15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4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826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ＭＳ Ｐゴシック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1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78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65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Helvetica Light" charset="0"/>
              </a:rPr>
              <a:t>Drag picture to placeholder or click icon to add</a:t>
            </a:r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23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  <a:endParaRPr lang="en-US">
              <a:sym typeface="Helvetica Light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342900" indent="1143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685800" indent="2286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1028700" indent="3429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1371600" indent="4572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8288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22860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7432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3200400" algn="l" defTabSz="584200" rtl="0" eaLnBrk="1" fontAlgn="base" hangingPunct="1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5759450"/>
            <a:ext cx="11087100" cy="1701800"/>
          </a:xfrm>
        </p:spPr>
        <p:txBody>
          <a:bodyPr/>
          <a:lstStyle/>
          <a:p>
            <a:pPr algn="l" eaLnBrk="1">
              <a:defRPr/>
            </a:pPr>
            <a:r>
              <a:rPr lang="en-US" sz="6200" dirty="0" smtClean="0"/>
              <a:t>Botnet behavior and detection</a:t>
            </a:r>
            <a:endParaRPr lang="en-US" dirty="0" smtClean="0"/>
          </a:p>
        </p:txBody>
      </p:sp>
      <p:pic>
        <p:nvPicPr>
          <p:cNvPr id="3074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-39505" r="-49998"/>
          <a:stretch>
            <a:fillRect/>
          </a:stretch>
        </p:blipFill>
        <p:spPr bwMode="auto">
          <a:xfrm>
            <a:off x="1549400" y="4495800"/>
            <a:ext cx="28321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/>
          </p:cNvSpPr>
          <p:nvPr/>
        </p:nvSpPr>
        <p:spPr bwMode="auto">
          <a:xfrm>
            <a:off x="1473200" y="75438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2300" dirty="0" smtClean="0">
                <a:cs typeface="Helvetica Light" charset="0"/>
              </a:rPr>
              <a:t>October 2014 </a:t>
            </a:r>
            <a:r>
              <a:rPr lang="en-US" sz="2300" dirty="0">
                <a:cs typeface="Helvetica Light" charset="0"/>
              </a:rPr>
              <a:t>- </a:t>
            </a:r>
            <a:r>
              <a:rPr lang="en-US" sz="2300" dirty="0" smtClean="0">
                <a:cs typeface="Helvetica Light" charset="0"/>
              </a:rPr>
              <a:t>RONOG</a:t>
            </a:r>
            <a:endParaRPr lang="en-US" sz="2800" dirty="0">
              <a:cs typeface="Helvetica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8800" y="7239000"/>
            <a:ext cx="7485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Silviu Sofronie – </a:t>
            </a:r>
            <a:r>
              <a:rPr lang="en-US" sz="2000" dirty="0" err="1" smtClean="0"/>
              <a:t>a</a:t>
            </a:r>
            <a:r>
              <a:rPr lang="en-US" sz="3600" dirty="0" err="1" smtClean="0"/>
              <a:t>Head</a:t>
            </a:r>
            <a:r>
              <a:rPr lang="en-US" sz="3600" dirty="0" smtClean="0"/>
              <a:t> of Forensics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838200"/>
            <a:ext cx="5781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Network traffic patterns</a:t>
            </a:r>
            <a:endParaRPr lang="en-US" dirty="0"/>
          </a:p>
        </p:txBody>
      </p:sp>
      <p:pic>
        <p:nvPicPr>
          <p:cNvPr id="3" name="Picture 2" descr="Screen Shot 2014-10-29 at 11.10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209800"/>
            <a:ext cx="12420600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800" y="6858000"/>
            <a:ext cx="1143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Typical example with consistent segment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675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838200"/>
            <a:ext cx="5781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Network traffic patterns</a:t>
            </a:r>
            <a:endParaRPr lang="en-US" dirty="0"/>
          </a:p>
        </p:txBody>
      </p:sp>
      <p:pic>
        <p:nvPicPr>
          <p:cNvPr id="4" name="Picture 3" descr="Screen Shot 2014-10-29 at 11.25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2" y="1905000"/>
            <a:ext cx="12591738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600" y="4038600"/>
            <a:ext cx="1226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Another typical example – MSS improves to multiples of the base value.</a:t>
            </a:r>
            <a:endParaRPr lang="en-US" dirty="0"/>
          </a:p>
        </p:txBody>
      </p:sp>
      <p:pic>
        <p:nvPicPr>
          <p:cNvPr id="6" name="Picture 5" descr="Screen Shot 2014-10-29 at 11.26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5791200"/>
            <a:ext cx="12496801" cy="152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000" y="7543800"/>
            <a:ext cx="1257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Relay servers can be </a:t>
            </a:r>
            <a:r>
              <a:rPr lang="en-US" dirty="0" smtClean="0"/>
              <a:t>configured </a:t>
            </a:r>
            <a:r>
              <a:rPr lang="en-US" dirty="0"/>
              <a:t>in numerous ways, but this pattern stands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252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838200"/>
            <a:ext cx="5781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Network traffic patterns</a:t>
            </a:r>
            <a:endParaRPr lang="en-US" dirty="0"/>
          </a:p>
        </p:txBody>
      </p:sp>
      <p:pic>
        <p:nvPicPr>
          <p:cNvPr id="4" name="Picture 3" descr="Screen Shot 2014-10-29 at 11.28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209800"/>
            <a:ext cx="12459629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200" y="4267200"/>
            <a:ext cx="1242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headers are clearly sent in a distinct writing sequence.</a:t>
            </a:r>
            <a:endParaRPr lang="en-US" sz="2800" dirty="0"/>
          </a:p>
        </p:txBody>
      </p:sp>
      <p:pic>
        <p:nvPicPr>
          <p:cNvPr id="6" name="Picture 5" descr="Screen Shot 2014-10-29 at 11.30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4953000"/>
            <a:ext cx="12420601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200" y="5867400"/>
            <a:ext cx="1242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SMTP sequence for ending the data transmission is sent in its own segment</a:t>
            </a:r>
            <a:endParaRPr lang="en-US" sz="2800" dirty="0"/>
          </a:p>
        </p:txBody>
      </p:sp>
      <p:pic>
        <p:nvPicPr>
          <p:cNvPr id="9" name="Picture 8" descr="Screen Shot 2014-10-29 at 11.32.0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934200"/>
            <a:ext cx="12344400" cy="137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18080" y="8458200"/>
            <a:ext cx="3736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Distinct FROM header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919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400" y="533400"/>
            <a:ext cx="26094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5135" y="2209800"/>
            <a:ext cx="117294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There are interesting approaches for detecting botnets, besides sinkholes. </a:t>
            </a:r>
          </a:p>
          <a:p>
            <a:pPr marL="571500" indent="-571500" algn="l">
              <a:buFontTx/>
              <a:buChar char="-"/>
            </a:pPr>
            <a:r>
              <a:rPr lang="en-US" dirty="0" smtClean="0"/>
              <a:t>Analyzing user behavior with machine learning and event correlation engines</a:t>
            </a:r>
          </a:p>
          <a:p>
            <a:pPr marL="571500" indent="-571500" algn="l">
              <a:buFontTx/>
              <a:buChar char="-"/>
            </a:pPr>
            <a:r>
              <a:rPr lang="en-US" dirty="0" smtClean="0"/>
              <a:t>Network traffic 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7200" y="7239000"/>
            <a:ext cx="6781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ssofronie@bitdefender.com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81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/>
          </p:cNvSpPr>
          <p:nvPr/>
        </p:nvSpPr>
        <p:spPr bwMode="auto">
          <a:xfrm>
            <a:off x="1738313" y="4875213"/>
            <a:ext cx="9525000" cy="276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endParaRPr lang="en-US" sz="2500" dirty="0">
              <a:cs typeface="Helvetica Light" charset="0"/>
            </a:endParaRPr>
          </a:p>
          <a:p>
            <a:pPr>
              <a:defRPr/>
            </a:pPr>
            <a:endParaRPr lang="en-US" sz="2500" dirty="0">
              <a:cs typeface="Helvetica Light" charset="0"/>
            </a:endParaRPr>
          </a:p>
          <a:p>
            <a:pPr>
              <a:defRPr/>
            </a:pPr>
            <a:endParaRPr lang="en-US" sz="2500" dirty="0">
              <a:cs typeface="Helvetica Light" charset="0"/>
            </a:endParaRPr>
          </a:p>
          <a:p>
            <a:pPr>
              <a:defRPr/>
            </a:pPr>
            <a:endParaRPr lang="en-US" sz="2500" dirty="0">
              <a:cs typeface="Helvetica Light" charset="0"/>
            </a:endParaRPr>
          </a:p>
          <a:p>
            <a:pPr>
              <a:defRPr/>
            </a:pPr>
            <a:endParaRPr lang="en-US" sz="2500" dirty="0">
              <a:cs typeface="Helvetica Light" charset="0"/>
            </a:endParaRPr>
          </a:p>
          <a:p>
            <a:pPr>
              <a:defRPr/>
            </a:pPr>
            <a:endParaRPr lang="en-US" sz="2500" dirty="0">
              <a:cs typeface="Helvetica Light" charset="0"/>
            </a:endParaRPr>
          </a:p>
        </p:txBody>
      </p:sp>
      <p:pic>
        <p:nvPicPr>
          <p:cNvPr id="19458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181350"/>
            <a:ext cx="228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381" y="1219200"/>
            <a:ext cx="4106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 Topic: Botnets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0935" y="3200400"/>
            <a:ext cx="600677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dirty="0" smtClean="0"/>
              <a:t>What do they look like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How they behave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Why should we care</a:t>
            </a:r>
          </a:p>
          <a:p>
            <a:pPr marL="571500" indent="-571500" algn="l">
              <a:buFont typeface="Arial"/>
              <a:buChar char="•"/>
            </a:pPr>
            <a:endParaRPr lang="en-US" dirty="0" smtClean="0"/>
          </a:p>
          <a:p>
            <a:pPr marL="571500" indent="-571500" algn="l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914400"/>
            <a:ext cx="5482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Botnet quick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981200"/>
            <a:ext cx="809451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81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914400"/>
            <a:ext cx="5482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Botnet quick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2667000"/>
            <a:ext cx="59944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200" y="2438400"/>
            <a:ext cx="56388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dirty="0" smtClean="0"/>
              <a:t>There’s always a C&amp;C  server in control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Domain Generating Algorithm – DGA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Malware sample needed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Honeypot to monitor</a:t>
            </a:r>
          </a:p>
          <a:p>
            <a:pPr marL="571500" indent="-5715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893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914400"/>
            <a:ext cx="5482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Botnet quick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5997" y="2667000"/>
            <a:ext cx="10633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How about an emerging botnet ?</a:t>
            </a:r>
          </a:p>
          <a:p>
            <a:pPr algn="l"/>
            <a:r>
              <a:rPr lang="en-US" dirty="0" smtClean="0"/>
              <a:t>A botnet no one heard of yet … what then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0" y="4572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861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914400"/>
            <a:ext cx="7279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Botnets: How do they behave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582" y="3683675"/>
            <a:ext cx="1055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 few possible approaches: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Internet user behavior – buckets of users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Network traffic patterns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400" y="2514600"/>
            <a:ext cx="118594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Fortunately they behave in a predictable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36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914400"/>
            <a:ext cx="5455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Internet user behavior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461" y="2057400"/>
            <a:ext cx="1274073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Straight forward approach:</a:t>
            </a:r>
          </a:p>
          <a:p>
            <a:pPr marL="571500" indent="-571500" algn="l">
              <a:buFontTx/>
              <a:buChar char="-"/>
            </a:pPr>
            <a:r>
              <a:rPr lang="en-US" dirty="0" err="1" smtClean="0"/>
              <a:t>Anonymize</a:t>
            </a:r>
            <a:r>
              <a:rPr lang="en-US" dirty="0" smtClean="0"/>
              <a:t> user’s personal data (IP address)</a:t>
            </a:r>
          </a:p>
          <a:p>
            <a:pPr marL="571500" indent="-571500" algn="l">
              <a:buFontTx/>
              <a:buChar char="-"/>
            </a:pPr>
            <a:r>
              <a:rPr lang="en-US" dirty="0" smtClean="0"/>
              <a:t>(machine) learn about its usual internet behavior</a:t>
            </a:r>
          </a:p>
          <a:p>
            <a:pPr marL="571500" indent="-571500" algn="l">
              <a:buFontTx/>
              <a:buChar char="-"/>
            </a:pPr>
            <a:r>
              <a:rPr lang="en-US" dirty="0" smtClean="0"/>
              <a:t>Create buckets of behaviors</a:t>
            </a:r>
          </a:p>
          <a:p>
            <a:pPr marL="571500" indent="-571500" algn="l">
              <a:buFontTx/>
              <a:buChar char="-"/>
            </a:pPr>
            <a:r>
              <a:rPr lang="en-US" dirty="0" smtClean="0"/>
              <a:t>Throw users in buckets</a:t>
            </a:r>
          </a:p>
          <a:p>
            <a:pPr marL="571500" indent="-571500" algn="l">
              <a:buFontTx/>
              <a:buChar char="-"/>
            </a:pPr>
            <a:r>
              <a:rPr lang="en-US" dirty="0" smtClean="0"/>
              <a:t>Observe anomalies </a:t>
            </a:r>
            <a:r>
              <a:rPr lang="en-US" dirty="0" err="1" smtClean="0"/>
              <a:t>occuring</a:t>
            </a:r>
            <a:endParaRPr lang="en-US" dirty="0" smtClean="0"/>
          </a:p>
          <a:p>
            <a:pPr marL="571500" indent="-571500" algn="l">
              <a:buFontTx/>
              <a:buChar char="-"/>
            </a:pPr>
            <a:endParaRPr lang="en-US" dirty="0"/>
          </a:p>
          <a:p>
            <a:pPr marL="571500" indent="-571500" algn="l">
              <a:buFontTx/>
              <a:buChar char="-"/>
            </a:pPr>
            <a:r>
              <a:rPr lang="en-US" dirty="0" smtClean="0"/>
              <a:t>Ex.: A user that never visited a .</a:t>
            </a:r>
            <a:r>
              <a:rPr lang="en-US" dirty="0" err="1" smtClean="0"/>
              <a:t>ru</a:t>
            </a:r>
            <a:r>
              <a:rPr lang="en-US" dirty="0" smtClean="0"/>
              <a:t> site, is now doing different DNS requests that end up in timeout. Next day there are 100 users with the same behavior.</a:t>
            </a:r>
          </a:p>
          <a:p>
            <a:pPr marL="571500" indent="-5715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36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838200"/>
            <a:ext cx="5781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Network traffic patterns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0200" y="1752600"/>
            <a:ext cx="12344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 Spam bots and why they are </a:t>
            </a:r>
            <a:r>
              <a:rPr lang="en-US" sz="2800" dirty="0" smtClean="0"/>
              <a:t>special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Spam botnets are the most common way of sending spam</a:t>
            </a:r>
          </a:p>
          <a:p>
            <a:pPr algn="l"/>
            <a:r>
              <a:rPr lang="en-US" sz="2800" dirty="0"/>
              <a:t>because they can easily be automated:</a:t>
            </a:r>
          </a:p>
          <a:p>
            <a:pPr algn="l"/>
            <a:r>
              <a:rPr lang="en-US" sz="2800" dirty="0"/>
              <a:t>1. An outbreak of viruses and worms is sent in the wild,</a:t>
            </a:r>
          </a:p>
          <a:p>
            <a:pPr algn="l"/>
            <a:r>
              <a:rPr lang="en-US" sz="2800" dirty="0"/>
              <a:t>infecting systems and deploying a malicious application</a:t>
            </a:r>
          </a:p>
          <a:p>
            <a:pPr algn="l"/>
            <a:r>
              <a:rPr lang="en-US" sz="2800" dirty="0"/>
              <a:t>– the bot.</a:t>
            </a:r>
          </a:p>
          <a:p>
            <a:pPr algn="l"/>
            <a:r>
              <a:rPr lang="en-US" sz="2800" dirty="0"/>
              <a:t>2. The bot registers with a command and control (C&amp;C)</a:t>
            </a:r>
          </a:p>
          <a:p>
            <a:pPr algn="l"/>
            <a:r>
              <a:rPr lang="en-US" sz="2800" dirty="0"/>
              <a:t>server controlled by the botnet operator and is ready to</a:t>
            </a:r>
          </a:p>
          <a:p>
            <a:pPr algn="l"/>
            <a:r>
              <a:rPr lang="en-US" sz="2800" dirty="0"/>
              <a:t>receive and serve several commands, such as sending</a:t>
            </a:r>
          </a:p>
          <a:p>
            <a:pPr algn="l"/>
            <a:r>
              <a:rPr lang="en-US" sz="2800" dirty="0"/>
              <a:t>emails from via SMTP.</a:t>
            </a:r>
          </a:p>
          <a:p>
            <a:pPr algn="l"/>
            <a:r>
              <a:rPr lang="en-US" sz="2800" dirty="0"/>
              <a:t>3. Spammers purchase email-sending services from the</a:t>
            </a:r>
          </a:p>
          <a:p>
            <a:pPr algn="l"/>
            <a:r>
              <a:rPr lang="en-US" sz="2800" dirty="0"/>
              <a:t>operator, providing them with templates and target</a:t>
            </a:r>
          </a:p>
          <a:p>
            <a:pPr algn="l"/>
            <a:r>
              <a:rPr lang="en-US" sz="2800" dirty="0"/>
              <a:t>address lists.</a:t>
            </a:r>
          </a:p>
          <a:p>
            <a:pPr algn="l"/>
            <a:r>
              <a:rPr lang="en-US" sz="2800" dirty="0"/>
              <a:t>4. The operator instructs the compromised machines to send</a:t>
            </a:r>
          </a:p>
          <a:p>
            <a:pPr algn="l"/>
            <a:r>
              <a:rPr lang="en-US" sz="2800" dirty="0"/>
              <a:t>out spam messages.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7086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tdefender_Logo_WhiteTransparent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431800"/>
            <a:ext cx="203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376" y="838200"/>
            <a:ext cx="5781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Network traffic patterns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25064" y="1828800"/>
            <a:ext cx="50633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client.write</a:t>
            </a:r>
            <a:r>
              <a:rPr lang="en-US" dirty="0"/>
              <a:t>( buff5k );</a:t>
            </a:r>
            <a:endParaRPr lang="en-US" dirty="0"/>
          </a:p>
        </p:txBody>
      </p:sp>
      <p:pic>
        <p:nvPicPr>
          <p:cNvPr id="5" name="Picture 4" descr="Screen Shot 2014-10-29 at 11.0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743200"/>
            <a:ext cx="9829800" cy="5469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400" y="8295382"/>
            <a:ext cx="1203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[&lt;session #&gt;] (&lt;segment #&gt;) &lt;segment size&gt; (&lt;</a:t>
            </a:r>
            <a:r>
              <a:rPr lang="en-US" sz="3200" dirty="0" smtClean="0"/>
              <a:t>segment #</a:t>
            </a:r>
            <a:r>
              <a:rPr lang="en-US" sz="3200" dirty="0"/>
              <a:t>&gt;) &lt;segment size&gt; 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98227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BD BLACK">
  <a:themeElements>
    <a:clrScheme name="">
      <a:dk1>
        <a:srgbClr val="42464D"/>
      </a:dk1>
      <a:lt1>
        <a:srgbClr val="FFFFFF"/>
      </a:lt1>
      <a:dk2>
        <a:srgbClr val="000000"/>
      </a:dk2>
      <a:lt2>
        <a:srgbClr val="D4D6D9"/>
      </a:lt2>
      <a:accent1>
        <a:srgbClr val="094EB3"/>
      </a:accent1>
      <a:accent2>
        <a:srgbClr val="1B8D14"/>
      </a:accent2>
      <a:accent3>
        <a:srgbClr val="AAAAAA"/>
      </a:accent3>
      <a:accent4>
        <a:srgbClr val="DADADA"/>
      </a:accent4>
      <a:accent5>
        <a:srgbClr val="AAB2D6"/>
      </a:accent5>
      <a:accent6>
        <a:srgbClr val="177F11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94EB3"/>
            </a:gs>
            <a:gs pos="100000">
              <a:srgbClr val="002967"/>
            </a:gs>
          </a:gsLst>
          <a:lin ang="5400000"/>
        </a:gradFill>
        <a:ln>
          <a:noFill/>
        </a:ln>
        <a:effectLst>
          <a:outerShdw blurRad="50800" dist="12700" dir="16200000" algn="ctr" rotWithShape="0">
            <a:srgbClr val="000000">
              <a:alpha val="50000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94EB3"/>
            </a:gs>
            <a:gs pos="100000">
              <a:srgbClr val="002967"/>
            </a:gs>
          </a:gsLst>
          <a:lin ang="5400000"/>
        </a:gradFill>
        <a:ln>
          <a:noFill/>
        </a:ln>
        <a:effectLst>
          <a:outerShdw blurRad="50800" dist="12700" dir="16200000" algn="ctr" rotWithShape="0">
            <a:srgbClr val="000000">
              <a:alpha val="50000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42464D"/>
      </a:dk2>
      <a:lt2>
        <a:srgbClr val="D4D6D9"/>
      </a:lt2>
      <a:accent1>
        <a:srgbClr val="094EB3"/>
      </a:accent1>
      <a:accent2>
        <a:srgbClr val="1B8D14"/>
      </a:accent2>
      <a:accent3>
        <a:srgbClr val="ACB4B4"/>
      </a:accent3>
      <a:accent4>
        <a:srgbClr val="492625"/>
      </a:accent4>
      <a:accent5>
        <a:srgbClr val="AAB2D6"/>
      </a:accent5>
      <a:accent6>
        <a:srgbClr val="177F11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BD BLACK.potx</Template>
  <TotalTime>315</TotalTime>
  <Words>439</Words>
  <Application>Microsoft Macintosh PowerPoint</Application>
  <PresentationFormat>Custom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Presentation template BD BLACK</vt:lpstr>
      <vt:lpstr>Botnet behavior and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Silviu Sofronie</cp:lastModifiedBy>
  <cp:revision>12</cp:revision>
  <dcterms:modified xsi:type="dcterms:W3CDTF">2014-10-29T12:49:28Z</dcterms:modified>
</cp:coreProperties>
</file>